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ovelo" charset="1" panose="02000000000000000000"/>
      <p:regular r:id="rId19"/>
    </p:embeddedFont>
    <p:embeddedFont>
      <p:font typeface="Telegraf" charset="1" panose="00000500000000000000"/>
      <p:regular r:id="rId20"/>
    </p:embeddedFont>
    <p:embeddedFont>
      <p:font typeface="Telegraf Bold" charset="1" panose="00000800000000000000"/>
      <p:regular r:id="rId21"/>
    </p:embeddedFont>
    <p:embeddedFont>
      <p:font typeface="RQND Pro UltraWide" charset="1" panose="00000500000000000000"/>
      <p:regular r:id="rId22"/>
    </p:embeddedFont>
    <p:embeddedFont>
      <p:font typeface="Open Sauce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https://github.com/TonnieD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jpe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jpeg" Type="http://schemas.openxmlformats.org/officeDocument/2006/relationships/image"/><Relationship Id="rId8" Target="../media/image22.jpe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6.jpeg" Type="http://schemas.openxmlformats.org/officeDocument/2006/relationships/image"/><Relationship Id="rId8" Target="../media/image27.jpeg" Type="http://schemas.openxmlformats.org/officeDocument/2006/relationships/image"/><Relationship Id="rId9" Target="../media/image2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7304586"/>
            <a:ext cx="18288000" cy="1036545"/>
            <a:chOff x="0" y="0"/>
            <a:chExt cx="4816593" cy="2729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272999"/>
            </a:xfrm>
            <a:custGeom>
              <a:avLst/>
              <a:gdLst/>
              <a:ahLst/>
              <a:cxnLst/>
              <a:rect r="r" b="b" t="t" l="l"/>
              <a:pathLst>
                <a:path h="272999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51409"/>
                  </a:lnTo>
                  <a:cubicBezTo>
                    <a:pt x="4816592" y="263333"/>
                    <a:pt x="4806926" y="272999"/>
                    <a:pt x="4795002" y="272999"/>
                  </a:cubicBezTo>
                  <a:lnTo>
                    <a:pt x="21590" y="272999"/>
                  </a:lnTo>
                  <a:cubicBezTo>
                    <a:pt x="15864" y="272999"/>
                    <a:pt x="10372" y="270725"/>
                    <a:pt x="6324" y="266676"/>
                  </a:cubicBezTo>
                  <a:cubicBezTo>
                    <a:pt x="2275" y="262627"/>
                    <a:pt x="0" y="257135"/>
                    <a:pt x="0" y="251409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4816593" cy="377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664"/>
                </a:lnSpc>
                <a:spcBef>
                  <a:spcPct val="0"/>
                </a:spcBef>
              </a:pPr>
              <a:r>
                <a:rPr lang="en-US" b="true" sz="4760" strike="noStrike" u="none">
                  <a:solidFill>
                    <a:srgbClr val="FF8C8C"/>
                  </a:solidFill>
                  <a:latin typeface="Lovelo"/>
                  <a:ea typeface="Lovelo"/>
                  <a:cs typeface="Lovelo"/>
                  <a:sym typeface="Lovelo"/>
                </a:rPr>
                <a:t>Using Machine Learning to Improve Customer Retention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14069" y="3589675"/>
            <a:ext cx="13628044" cy="333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83"/>
              </a:lnSpc>
              <a:spcBef>
                <a:spcPct val="0"/>
              </a:spcBef>
            </a:pPr>
            <a:r>
              <a:rPr lang="en-US" b="true" sz="9559" strike="noStrike" u="none">
                <a:solidFill>
                  <a:srgbClr val="FF8C8C"/>
                </a:solidFill>
                <a:latin typeface="Lovelo"/>
                <a:ea typeface="Lovelo"/>
                <a:cs typeface="Lovelo"/>
                <a:sym typeface="Lovelo"/>
              </a:rPr>
              <a:t>Telecom Churn Prediction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750635"/>
            <a:ext cx="10380864" cy="217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9686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Final Model Summary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6257827"/>
            <a:ext cx="7609249" cy="4585770"/>
            <a:chOff x="0" y="0"/>
            <a:chExt cx="2717129" cy="16374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17129" cy="1637498"/>
            </a:xfrm>
            <a:custGeom>
              <a:avLst/>
              <a:gdLst/>
              <a:ahLst/>
              <a:cxnLst/>
              <a:rect r="r" b="b" t="t" l="l"/>
              <a:pathLst>
                <a:path h="1637498" w="2717129">
                  <a:moveTo>
                    <a:pt x="255710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477478"/>
                  </a:lnTo>
                  <a:lnTo>
                    <a:pt x="160020" y="1637498"/>
                  </a:lnTo>
                  <a:lnTo>
                    <a:pt x="2557109" y="1637498"/>
                  </a:lnTo>
                  <a:lnTo>
                    <a:pt x="2717129" y="1477478"/>
                  </a:lnTo>
                  <a:lnTo>
                    <a:pt x="2717129" y="160020"/>
                  </a:lnTo>
                  <a:lnTo>
                    <a:pt x="255710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63500" y="6350"/>
              <a:ext cx="2590129" cy="156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68765" y="4819430"/>
            <a:ext cx="5709670" cy="11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-127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GridSearchCV-optimized Decision Tree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4003453"/>
            <a:ext cx="5709670" cy="91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 spc="-199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Cho</a:t>
            </a:r>
            <a:r>
              <a:rPr lang="en-US" b="true" sz="4999" spc="-199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sen Model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650051" y="6257827"/>
            <a:ext cx="7609249" cy="4585770"/>
            <a:chOff x="0" y="0"/>
            <a:chExt cx="2717129" cy="163749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17129" cy="1637498"/>
            </a:xfrm>
            <a:custGeom>
              <a:avLst/>
              <a:gdLst/>
              <a:ahLst/>
              <a:cxnLst/>
              <a:rect r="r" b="b" t="t" l="l"/>
              <a:pathLst>
                <a:path h="1637498" w="2717129">
                  <a:moveTo>
                    <a:pt x="255710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477478"/>
                  </a:lnTo>
                  <a:lnTo>
                    <a:pt x="160020" y="1637498"/>
                  </a:lnTo>
                  <a:lnTo>
                    <a:pt x="2557109" y="1637498"/>
                  </a:lnTo>
                  <a:lnTo>
                    <a:pt x="2717129" y="1477478"/>
                  </a:lnTo>
                  <a:lnTo>
                    <a:pt x="2717129" y="160020"/>
                  </a:lnTo>
                  <a:lnTo>
                    <a:pt x="255710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63500" y="6350"/>
              <a:ext cx="2590129" cy="156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231904" y="6162577"/>
            <a:ext cx="8027396" cy="11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71" indent="-345435" lvl="1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-127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Contract and customer engagement services are top churn drivers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90767" y="4611686"/>
            <a:ext cx="5709670" cy="91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4999" spc="-199" strike="noStrike" u="none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Insight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6105427"/>
            <a:ext cx="5709670" cy="91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4999" spc="-199" strike="noStrike" u="none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Improvements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8765" y="7131803"/>
            <a:ext cx="5709670" cy="169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27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Higher recall and ROC AUC</a:t>
            </a:r>
          </a:p>
          <a:p>
            <a:pPr algn="ctr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27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Better generalization to test data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2342115"/>
            <a:ext cx="7402442" cy="6916185"/>
            <a:chOff x="0" y="0"/>
            <a:chExt cx="2643282" cy="2469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43282" cy="2469648"/>
            </a:xfrm>
            <a:custGeom>
              <a:avLst/>
              <a:gdLst/>
              <a:ahLst/>
              <a:cxnLst/>
              <a:rect r="r" b="b" t="t" l="l"/>
              <a:pathLst>
                <a:path h="2469648" w="2643282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5143500"/>
            <a:ext cx="8115300" cy="4114800"/>
            <a:chOff x="0" y="0"/>
            <a:chExt cx="2897831" cy="14693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97831" cy="1469323"/>
            </a:xfrm>
            <a:custGeom>
              <a:avLst/>
              <a:gdLst/>
              <a:ahLst/>
              <a:cxnLst/>
              <a:rect r="r" b="b" t="t" l="l"/>
              <a:pathLst>
                <a:path h="1469323" w="2897831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309303"/>
                  </a:lnTo>
                  <a:lnTo>
                    <a:pt x="160020" y="1469323"/>
                  </a:lnTo>
                  <a:lnTo>
                    <a:pt x="2737811" y="1469323"/>
                  </a:lnTo>
                  <a:lnTo>
                    <a:pt x="2897831" y="1309303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63500" y="6350"/>
              <a:ext cx="2770831" cy="1399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41357" y="3031257"/>
            <a:ext cx="6812043" cy="5537900"/>
            <a:chOff x="0" y="0"/>
            <a:chExt cx="3891711" cy="3163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91711" cy="3163795"/>
            </a:xfrm>
            <a:custGeom>
              <a:avLst/>
              <a:gdLst/>
              <a:ahLst/>
              <a:cxnLst/>
              <a:rect r="r" b="b" t="t" l="l"/>
              <a:pathLst>
                <a:path h="3163795" w="3891711">
                  <a:moveTo>
                    <a:pt x="3653586" y="0"/>
                  </a:moveTo>
                  <a:lnTo>
                    <a:pt x="3891711" y="238125"/>
                  </a:lnTo>
                  <a:lnTo>
                    <a:pt x="3891711" y="2925670"/>
                  </a:lnTo>
                  <a:lnTo>
                    <a:pt x="3653586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653586" y="0"/>
                  </a:lnTo>
                  <a:close/>
                </a:path>
              </a:pathLst>
            </a:custGeom>
            <a:blipFill>
              <a:blip r:embed="rId7"/>
              <a:stretch>
                <a:fillRect l="0" t="-13985" r="0" b="-1398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636983" y="2097214"/>
            <a:ext cx="7913050" cy="172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4"/>
              </a:lnSpc>
            </a:pPr>
            <a:r>
              <a:rPr lang="en-US" sz="7660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Conclusions</a:t>
            </a:r>
          </a:p>
          <a:p>
            <a:pPr algn="l">
              <a:lnSpc>
                <a:spcPts val="6434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73770" y="3994428"/>
            <a:ext cx="7568694" cy="392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142" indent="-365571" lvl="1">
              <a:lnSpc>
                <a:spcPts val="4741"/>
              </a:lnSpc>
              <a:buFont typeface="Arial"/>
              <a:buChar char="•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Churn is predictable using ML models</a:t>
            </a:r>
          </a:p>
          <a:p>
            <a:pPr algn="l" marL="731142" indent="-365571" lvl="1">
              <a:lnSpc>
                <a:spcPts val="4741"/>
              </a:lnSpc>
              <a:buFont typeface="Arial"/>
              <a:buChar char="•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Support services and contract length significantly affect churn</a:t>
            </a:r>
          </a:p>
          <a:p>
            <a:pPr algn="l" marL="731142" indent="-365571" lvl="1">
              <a:lnSpc>
                <a:spcPts val="4741"/>
              </a:lnSpc>
              <a:buFont typeface="Arial"/>
              <a:buChar char="•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GridSearchCV tuning led to better performance across all metrics</a:t>
            </a:r>
          </a:p>
          <a:p>
            <a:pPr algn="l">
              <a:lnSpc>
                <a:spcPts val="21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2342115"/>
            <a:ext cx="7402442" cy="6916185"/>
            <a:chOff x="0" y="0"/>
            <a:chExt cx="2643282" cy="2469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43282" cy="2469648"/>
            </a:xfrm>
            <a:custGeom>
              <a:avLst/>
              <a:gdLst/>
              <a:ahLst/>
              <a:cxnLst/>
              <a:rect r="r" b="b" t="t" l="l"/>
              <a:pathLst>
                <a:path h="2469648" w="2643282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5143500"/>
            <a:ext cx="8115300" cy="4114800"/>
            <a:chOff x="0" y="0"/>
            <a:chExt cx="2897831" cy="14693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97831" cy="1469323"/>
            </a:xfrm>
            <a:custGeom>
              <a:avLst/>
              <a:gdLst/>
              <a:ahLst/>
              <a:cxnLst/>
              <a:rect r="r" b="b" t="t" l="l"/>
              <a:pathLst>
                <a:path h="1469323" w="2897831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309303"/>
                  </a:lnTo>
                  <a:lnTo>
                    <a:pt x="160020" y="1469323"/>
                  </a:lnTo>
                  <a:lnTo>
                    <a:pt x="2737811" y="1469323"/>
                  </a:lnTo>
                  <a:lnTo>
                    <a:pt x="2897831" y="1309303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63500" y="6350"/>
              <a:ext cx="2770831" cy="1399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41357" y="3031257"/>
            <a:ext cx="6812043" cy="5537900"/>
            <a:chOff x="0" y="0"/>
            <a:chExt cx="3891711" cy="3163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91711" cy="3163795"/>
            </a:xfrm>
            <a:custGeom>
              <a:avLst/>
              <a:gdLst/>
              <a:ahLst/>
              <a:cxnLst/>
              <a:rect r="r" b="b" t="t" l="l"/>
              <a:pathLst>
                <a:path h="3163795" w="3891711">
                  <a:moveTo>
                    <a:pt x="3653586" y="0"/>
                  </a:moveTo>
                  <a:lnTo>
                    <a:pt x="3891711" y="238125"/>
                  </a:lnTo>
                  <a:lnTo>
                    <a:pt x="3891711" y="2925670"/>
                  </a:lnTo>
                  <a:lnTo>
                    <a:pt x="3653586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653586" y="0"/>
                  </a:lnTo>
                  <a:close/>
                </a:path>
              </a:pathLst>
            </a:custGeom>
            <a:blipFill>
              <a:blip r:embed="rId7"/>
              <a:stretch>
                <a:fillRect l="0" t="-15342" r="0" b="-15342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431142" y="2783172"/>
            <a:ext cx="9856858" cy="70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0"/>
              </a:lnSpc>
            </a:pPr>
            <a:r>
              <a:rPr lang="en-US" sz="6060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Recommendations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73770" y="3994428"/>
            <a:ext cx="7568694" cy="392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142" indent="-365571" lvl="1">
              <a:lnSpc>
                <a:spcPts val="4741"/>
              </a:lnSpc>
              <a:buFont typeface="Arial"/>
              <a:buChar char="•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Encourage long-term contracts with benefits</a:t>
            </a:r>
          </a:p>
          <a:p>
            <a:pPr algn="l" marL="731142" indent="-365571" lvl="1">
              <a:lnSpc>
                <a:spcPts val="4741"/>
              </a:lnSpc>
              <a:buFont typeface="Arial"/>
              <a:buChar char="•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Inv</a:t>
            </a: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est in customer support and proactive outreach</a:t>
            </a:r>
          </a:p>
          <a:p>
            <a:pPr algn="l" marL="731142" indent="-365571" lvl="1">
              <a:lnSpc>
                <a:spcPts val="4741"/>
              </a:lnSpc>
              <a:buFont typeface="Arial"/>
              <a:buChar char="•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Us</a:t>
            </a: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e the model to flag high-risk customers for retention campaigns</a:t>
            </a:r>
          </a:p>
          <a:p>
            <a:pPr algn="l">
              <a:lnSpc>
                <a:spcPts val="21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2111193"/>
            <a:ext cx="16230600" cy="4714531"/>
            <a:chOff x="0" y="0"/>
            <a:chExt cx="5795662" cy="16834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95662" cy="1683476"/>
            </a:xfrm>
            <a:custGeom>
              <a:avLst/>
              <a:gdLst/>
              <a:ahLst/>
              <a:cxnLst/>
              <a:rect r="r" b="b" t="t" l="l"/>
              <a:pathLst>
                <a:path h="1683476" w="5795662">
                  <a:moveTo>
                    <a:pt x="563564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23456"/>
                  </a:lnTo>
                  <a:lnTo>
                    <a:pt x="160020" y="1683476"/>
                  </a:lnTo>
                  <a:lnTo>
                    <a:pt x="5635642" y="1683476"/>
                  </a:lnTo>
                  <a:lnTo>
                    <a:pt x="5795662" y="1523456"/>
                  </a:lnTo>
                  <a:lnTo>
                    <a:pt x="5795662" y="160020"/>
                  </a:lnTo>
                  <a:lnTo>
                    <a:pt x="563564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63500" y="6350"/>
              <a:ext cx="5668662" cy="1613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009111" y="3253923"/>
            <a:ext cx="11772136" cy="268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8"/>
              </a:lnSpc>
            </a:pPr>
            <a:r>
              <a:rPr lang="en-US" sz="1440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Thank You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46577" y="7617616"/>
            <a:ext cx="6938406" cy="29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2450" spc="1428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Get in touch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9357" y="8470447"/>
            <a:ext cx="1257993" cy="1257993"/>
          </a:xfrm>
          <a:custGeom>
            <a:avLst/>
            <a:gdLst/>
            <a:ahLst/>
            <a:cxnLst/>
            <a:rect r="r" b="b" t="t" l="l"/>
            <a:pathLst>
              <a:path h="1257993" w="1257993">
                <a:moveTo>
                  <a:pt x="0" y="0"/>
                </a:moveTo>
                <a:lnTo>
                  <a:pt x="1257993" y="0"/>
                </a:lnTo>
                <a:lnTo>
                  <a:pt x="1257993" y="1257993"/>
                </a:lnTo>
                <a:lnTo>
                  <a:pt x="0" y="12579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03235" y="8759123"/>
            <a:ext cx="6827907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 u="sng">
                <a:solidFill>
                  <a:srgbClr val="FF8C8C"/>
                </a:solidFill>
                <a:latin typeface="Open Sauce"/>
                <a:ea typeface="Open Sauce"/>
                <a:cs typeface="Open Sauce"/>
                <a:sym typeface="Open Sauce"/>
                <a:hlinkClick r:id="rId9" tooltip="https://github.com/TonnieD"/>
              </a:rPr>
              <a:t>https://github.com/TonnieD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187480" y="8429888"/>
            <a:ext cx="1298553" cy="1298553"/>
          </a:xfrm>
          <a:custGeom>
            <a:avLst/>
            <a:gdLst/>
            <a:ahLst/>
            <a:cxnLst/>
            <a:rect r="r" b="b" t="t" l="l"/>
            <a:pathLst>
              <a:path h="1298553" w="1298553">
                <a:moveTo>
                  <a:pt x="0" y="0"/>
                </a:moveTo>
                <a:lnTo>
                  <a:pt x="1298553" y="0"/>
                </a:lnTo>
                <a:lnTo>
                  <a:pt x="1298553" y="1298552"/>
                </a:lnTo>
                <a:lnTo>
                  <a:pt x="0" y="1298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0695583" y="8709593"/>
            <a:ext cx="7351847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  <a:r>
              <a:rPr lang="en-US" sz="3899" strike="noStrike" u="sng">
                <a:solidFill>
                  <a:srgbClr val="FF8C8C"/>
                </a:solidFill>
                <a:latin typeface="Open Sauce"/>
                <a:ea typeface="Open Sauce"/>
                <a:cs typeface="Open Sauce"/>
                <a:sym typeface="Open Sauce"/>
              </a:rPr>
              <a:t>ngangaanthony31@gmail.com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5846590"/>
            <a:ext cx="5849736" cy="3406655"/>
            <a:chOff x="0" y="0"/>
            <a:chExt cx="3341946" cy="19462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41946" cy="1946218"/>
            </a:xfrm>
            <a:custGeom>
              <a:avLst/>
              <a:gdLst/>
              <a:ahLst/>
              <a:cxnLst/>
              <a:rect r="r" b="b" t="t" l="l"/>
              <a:pathLst>
                <a:path h="1946218" w="3341946">
                  <a:moveTo>
                    <a:pt x="3103821" y="0"/>
                  </a:moveTo>
                  <a:lnTo>
                    <a:pt x="3341946" y="238125"/>
                  </a:lnTo>
                  <a:lnTo>
                    <a:pt x="3341946" y="1708093"/>
                  </a:lnTo>
                  <a:lnTo>
                    <a:pt x="3103821" y="1946218"/>
                  </a:lnTo>
                  <a:lnTo>
                    <a:pt x="238125" y="1946218"/>
                  </a:lnTo>
                  <a:lnTo>
                    <a:pt x="0" y="170809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03821" y="0"/>
                  </a:lnTo>
                  <a:close/>
                </a:path>
              </a:pathLst>
            </a:custGeom>
            <a:blipFill>
              <a:blip r:embed="rId7"/>
              <a:stretch>
                <a:fillRect l="-12581" t="-99530" r="-6182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00" y="2444989"/>
            <a:ext cx="5849736" cy="3406655"/>
            <a:chOff x="0" y="0"/>
            <a:chExt cx="3341946" cy="1946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41946" cy="1946218"/>
            </a:xfrm>
            <a:custGeom>
              <a:avLst/>
              <a:gdLst/>
              <a:ahLst/>
              <a:cxnLst/>
              <a:rect r="r" b="b" t="t" l="l"/>
              <a:pathLst>
                <a:path h="1946218" w="3341946">
                  <a:moveTo>
                    <a:pt x="3103821" y="0"/>
                  </a:moveTo>
                  <a:lnTo>
                    <a:pt x="3341946" y="238125"/>
                  </a:lnTo>
                  <a:lnTo>
                    <a:pt x="3341946" y="1708093"/>
                  </a:lnTo>
                  <a:lnTo>
                    <a:pt x="3103821" y="1946218"/>
                  </a:lnTo>
                  <a:lnTo>
                    <a:pt x="238125" y="1946218"/>
                  </a:lnTo>
                  <a:lnTo>
                    <a:pt x="0" y="170809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03821" y="0"/>
                  </a:lnTo>
                  <a:close/>
                </a:path>
              </a:pathLst>
            </a:custGeom>
            <a:blipFill>
              <a:blip r:embed="rId7"/>
              <a:stretch>
                <a:fillRect l="-12396" t="0" r="-62689" b="-100307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081776" y="4979853"/>
            <a:ext cx="1743584" cy="174358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F0FF">
                <a:alpha val="3568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59559" y="5157636"/>
            <a:ext cx="1388017" cy="138801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82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638042" y="5536119"/>
            <a:ext cx="631052" cy="631052"/>
          </a:xfrm>
          <a:custGeom>
            <a:avLst/>
            <a:gdLst/>
            <a:ahLst/>
            <a:cxnLst/>
            <a:rect r="r" b="b" t="t" l="l"/>
            <a:pathLst>
              <a:path h="631052" w="631052">
                <a:moveTo>
                  <a:pt x="0" y="0"/>
                </a:moveTo>
                <a:lnTo>
                  <a:pt x="631052" y="0"/>
                </a:lnTo>
                <a:lnTo>
                  <a:pt x="631052" y="631052"/>
                </a:lnTo>
                <a:lnTo>
                  <a:pt x="0" y="631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967106" y="4579192"/>
            <a:ext cx="9292194" cy="4679108"/>
            <a:chOff x="0" y="0"/>
            <a:chExt cx="3318079" cy="167082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318079" cy="1670827"/>
            </a:xfrm>
            <a:custGeom>
              <a:avLst/>
              <a:gdLst/>
              <a:ahLst/>
              <a:cxnLst/>
              <a:rect r="r" b="b" t="t" l="l"/>
              <a:pathLst>
                <a:path h="1670827" w="3318079">
                  <a:moveTo>
                    <a:pt x="315805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10807"/>
                  </a:lnTo>
                  <a:lnTo>
                    <a:pt x="160020" y="1670827"/>
                  </a:lnTo>
                  <a:lnTo>
                    <a:pt x="3158059" y="1670827"/>
                  </a:lnTo>
                  <a:lnTo>
                    <a:pt x="3318079" y="1510807"/>
                  </a:lnTo>
                  <a:lnTo>
                    <a:pt x="3318079" y="160020"/>
                  </a:lnTo>
                  <a:lnTo>
                    <a:pt x="315805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63500" y="6350"/>
              <a:ext cx="3191079" cy="160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967106" y="2664064"/>
            <a:ext cx="10320894" cy="77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8"/>
              </a:lnSpc>
            </a:pPr>
            <a:r>
              <a:rPr lang="en-US" sz="6570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Project Overview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65836" y="4932344"/>
            <a:ext cx="7323434" cy="593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9"/>
              </a:lnSpc>
              <a:spcBef>
                <a:spcPct val="0"/>
              </a:spcBef>
            </a:pPr>
            <a:r>
              <a:rPr lang="en-US" sz="5070" strike="noStrike" u="none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 project goal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67106" y="5416417"/>
            <a:ext cx="8307814" cy="2136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87" indent="-431793" lvl="1">
              <a:lnSpc>
                <a:spcPts val="5599"/>
              </a:lnSpc>
              <a:buFont typeface="Arial"/>
              <a:buChar char="•"/>
            </a:pPr>
            <a:r>
              <a:rPr lang="en-US" sz="3999" spc="-159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Predict churn and understand key drivers to help the company retain customers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67106" y="7599611"/>
            <a:ext cx="8307814" cy="143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87" indent="-431793" lvl="1">
              <a:lnSpc>
                <a:spcPts val="5599"/>
              </a:lnSpc>
              <a:buFont typeface="Arial"/>
              <a:buChar char="•"/>
            </a:pPr>
            <a:r>
              <a:rPr lang="en-US" sz="3999" spc="-15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Tools used: Python, Pandas, Scikit-learn, Seaborn, etc.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5851645"/>
            <a:ext cx="5849736" cy="3406655"/>
            <a:chOff x="0" y="0"/>
            <a:chExt cx="3341946" cy="19462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41946" cy="1946218"/>
            </a:xfrm>
            <a:custGeom>
              <a:avLst/>
              <a:gdLst/>
              <a:ahLst/>
              <a:cxnLst/>
              <a:rect r="r" b="b" t="t" l="l"/>
              <a:pathLst>
                <a:path h="1946218" w="3341946">
                  <a:moveTo>
                    <a:pt x="3103821" y="0"/>
                  </a:moveTo>
                  <a:lnTo>
                    <a:pt x="3341946" y="238125"/>
                  </a:lnTo>
                  <a:lnTo>
                    <a:pt x="3341946" y="1708093"/>
                  </a:lnTo>
                  <a:lnTo>
                    <a:pt x="3103821" y="1946218"/>
                  </a:lnTo>
                  <a:lnTo>
                    <a:pt x="238125" y="1946218"/>
                  </a:lnTo>
                  <a:lnTo>
                    <a:pt x="0" y="170809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03821" y="0"/>
                  </a:lnTo>
                  <a:close/>
                </a:path>
              </a:pathLst>
            </a:custGeom>
            <a:blipFill>
              <a:blip r:embed="rId7"/>
              <a:stretch>
                <a:fillRect l="-14774" t="-49050" r="-3841" b="-54631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424060" y="8155123"/>
            <a:ext cx="835127" cy="835127"/>
          </a:xfrm>
          <a:custGeom>
            <a:avLst/>
            <a:gdLst/>
            <a:ahLst/>
            <a:cxnLst/>
            <a:rect r="r" b="b" t="t" l="l"/>
            <a:pathLst>
              <a:path h="835127" w="835127">
                <a:moveTo>
                  <a:pt x="0" y="0"/>
                </a:moveTo>
                <a:lnTo>
                  <a:pt x="835127" y="0"/>
                </a:lnTo>
                <a:lnTo>
                  <a:pt x="835127" y="835128"/>
                </a:lnTo>
                <a:lnTo>
                  <a:pt x="0" y="835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441766" y="2492153"/>
            <a:ext cx="1580276" cy="158027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F0FF">
                <a:alpha val="3568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02898" y="2653284"/>
            <a:ext cx="1258013" cy="125801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82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441766" y="5085089"/>
            <a:ext cx="1580276" cy="158027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F0FF">
                <a:alpha val="3568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602898" y="5246220"/>
            <a:ext cx="1258013" cy="125801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82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441766" y="7678024"/>
            <a:ext cx="1580276" cy="1580276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F0FF">
                <a:alpha val="35686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602898" y="7839156"/>
            <a:ext cx="1258013" cy="125801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82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900002" y="2950389"/>
            <a:ext cx="663803" cy="663803"/>
          </a:xfrm>
          <a:custGeom>
            <a:avLst/>
            <a:gdLst/>
            <a:ahLst/>
            <a:cxnLst/>
            <a:rect r="r" b="b" t="t" l="l"/>
            <a:pathLst>
              <a:path h="663803" w="663803">
                <a:moveTo>
                  <a:pt x="0" y="0"/>
                </a:moveTo>
                <a:lnTo>
                  <a:pt x="663804" y="0"/>
                </a:lnTo>
                <a:lnTo>
                  <a:pt x="663804" y="663803"/>
                </a:lnTo>
                <a:lnTo>
                  <a:pt x="0" y="663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895179" y="5552651"/>
            <a:ext cx="668627" cy="657686"/>
          </a:xfrm>
          <a:custGeom>
            <a:avLst/>
            <a:gdLst/>
            <a:ahLst/>
            <a:cxnLst/>
            <a:rect r="r" b="b" t="t" l="l"/>
            <a:pathLst>
              <a:path h="657686" w="668627">
                <a:moveTo>
                  <a:pt x="0" y="0"/>
                </a:moveTo>
                <a:lnTo>
                  <a:pt x="668627" y="0"/>
                </a:lnTo>
                <a:lnTo>
                  <a:pt x="668627" y="657685"/>
                </a:lnTo>
                <a:lnTo>
                  <a:pt x="0" y="657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895179" y="8155123"/>
            <a:ext cx="668627" cy="626078"/>
          </a:xfrm>
          <a:custGeom>
            <a:avLst/>
            <a:gdLst/>
            <a:ahLst/>
            <a:cxnLst/>
            <a:rect r="r" b="b" t="t" l="l"/>
            <a:pathLst>
              <a:path h="626078" w="668627">
                <a:moveTo>
                  <a:pt x="0" y="0"/>
                </a:moveTo>
                <a:lnTo>
                  <a:pt x="668627" y="0"/>
                </a:lnTo>
                <a:lnTo>
                  <a:pt x="668627" y="626078"/>
                </a:lnTo>
                <a:lnTo>
                  <a:pt x="0" y="6260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28700" y="2464288"/>
            <a:ext cx="5849736" cy="122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6"/>
              </a:lnSpc>
            </a:pPr>
            <a:r>
              <a:rPr lang="en-US" sz="5531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Business Problem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4667877"/>
            <a:ext cx="5849736" cy="68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3050" spc="91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Understanding the Business Problem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431407" y="3078361"/>
            <a:ext cx="6827893" cy="110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-123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When customers discontinue their telecom service.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486033" y="5647715"/>
            <a:ext cx="6827893" cy="164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pc="-123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Losing customers is costly; retaining them is more economical.</a:t>
            </a:r>
          </a:p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0431407" y="8323828"/>
            <a:ext cx="6827893" cy="164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sz="3099" spc="-123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 Identify customers at high risk of churn and understand why.</a:t>
            </a:r>
          </a:p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0431407" y="2559557"/>
            <a:ext cx="6827893" cy="71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 spc="-155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Churn: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486033" y="5138436"/>
            <a:ext cx="6827893" cy="71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  <a:r>
              <a:rPr lang="en-US" b="true" sz="3899" spc="-155" strike="noStrike" u="none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Impact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431407" y="7805023"/>
            <a:ext cx="6827893" cy="71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  <a:r>
              <a:rPr lang="en-US" b="true" sz="3899" spc="-155" strike="noStrike" u="none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2342115"/>
            <a:ext cx="7402442" cy="6916185"/>
            <a:chOff x="0" y="0"/>
            <a:chExt cx="2643282" cy="2469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43282" cy="2469648"/>
            </a:xfrm>
            <a:custGeom>
              <a:avLst/>
              <a:gdLst/>
              <a:ahLst/>
              <a:cxnLst/>
              <a:rect r="r" b="b" t="t" l="l"/>
              <a:pathLst>
                <a:path h="2469648" w="2643282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550034" y="2342115"/>
            <a:ext cx="709266" cy="709266"/>
          </a:xfrm>
          <a:custGeom>
            <a:avLst/>
            <a:gdLst/>
            <a:ahLst/>
            <a:cxnLst/>
            <a:rect r="r" b="b" t="t" l="l"/>
            <a:pathLst>
              <a:path h="709266" w="709266">
                <a:moveTo>
                  <a:pt x="0" y="0"/>
                </a:moveTo>
                <a:lnTo>
                  <a:pt x="709266" y="0"/>
                </a:lnTo>
                <a:lnTo>
                  <a:pt x="709266" y="709266"/>
                </a:lnTo>
                <a:lnTo>
                  <a:pt x="0" y="7092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231904" y="2097214"/>
            <a:ext cx="6327080" cy="253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4"/>
              </a:lnSpc>
            </a:pPr>
            <a:r>
              <a:rPr lang="en-US" sz="7660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Dataset Overview</a:t>
            </a:r>
          </a:p>
          <a:p>
            <a:pPr algn="l">
              <a:lnSpc>
                <a:spcPts val="6434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9144000" y="5143500"/>
            <a:ext cx="8115300" cy="4114800"/>
            <a:chOff x="0" y="0"/>
            <a:chExt cx="2897831" cy="14693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97831" cy="1469323"/>
            </a:xfrm>
            <a:custGeom>
              <a:avLst/>
              <a:gdLst/>
              <a:ahLst/>
              <a:cxnLst/>
              <a:rect r="r" b="b" t="t" l="l"/>
              <a:pathLst>
                <a:path h="1469323" w="2897831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309303"/>
                  </a:lnTo>
                  <a:lnTo>
                    <a:pt x="160020" y="1469323"/>
                  </a:lnTo>
                  <a:lnTo>
                    <a:pt x="2737811" y="1469323"/>
                  </a:lnTo>
                  <a:lnTo>
                    <a:pt x="2897831" y="1309303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63500" y="6350"/>
              <a:ext cx="2770831" cy="1399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73770" y="3994428"/>
            <a:ext cx="7568694" cy="572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142" indent="-365571" lvl="1">
              <a:lnSpc>
                <a:spcPts val="4741"/>
              </a:lnSpc>
              <a:buFont typeface="Arial"/>
              <a:buChar char="•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Rows: 7,043</a:t>
            </a:r>
          </a:p>
          <a:p>
            <a:pPr algn="l" marL="731142" indent="-365571" lvl="1">
              <a:lnSpc>
                <a:spcPts val="4741"/>
              </a:lnSpc>
              <a:buFont typeface="Arial"/>
              <a:buChar char="•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Columns: 21 features + 1 target</a:t>
            </a:r>
          </a:p>
          <a:p>
            <a:pPr algn="l" marL="731142" indent="-365571" lvl="1">
              <a:lnSpc>
                <a:spcPts val="4741"/>
              </a:lnSpc>
              <a:buFont typeface="Arial"/>
              <a:buChar char="•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Target Variable: Churn (Yes/No)</a:t>
            </a:r>
          </a:p>
          <a:p>
            <a:pPr algn="l" marL="731142" indent="-365571" lvl="1">
              <a:lnSpc>
                <a:spcPts val="4741"/>
              </a:lnSpc>
              <a:buFont typeface="Arial"/>
              <a:buChar char="•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Key Features:</a:t>
            </a:r>
          </a:p>
          <a:p>
            <a:pPr algn="l" marL="1462283" indent="-487428" lvl="2">
              <a:lnSpc>
                <a:spcPts val="4741"/>
              </a:lnSpc>
              <a:buFont typeface="Arial"/>
              <a:buChar char="⚬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Contract, Tenure, InternetService</a:t>
            </a:r>
          </a:p>
          <a:p>
            <a:pPr algn="l" marL="1462283" indent="-487428" lvl="2">
              <a:lnSpc>
                <a:spcPts val="4741"/>
              </a:lnSpc>
              <a:buFont typeface="Arial"/>
              <a:buChar char="⚬"/>
            </a:pPr>
            <a:r>
              <a:rPr lang="en-US" sz="3386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PaymentMethod, MonthlyCharges, Support Services</a:t>
            </a:r>
          </a:p>
          <a:p>
            <a:pPr algn="l">
              <a:lnSpc>
                <a:spcPts val="2195"/>
              </a:lnSpc>
              <a:spcBef>
                <a:spcPct val="0"/>
              </a:spcBef>
            </a:pPr>
          </a:p>
        </p:txBody>
      </p:sp>
      <p:grpSp>
        <p:nvGrpSpPr>
          <p:cNvPr name="Group 28" id="28"/>
          <p:cNvGrpSpPr/>
          <p:nvPr/>
        </p:nvGrpSpPr>
        <p:grpSpPr>
          <a:xfrm rot="0">
            <a:off x="1341357" y="3031257"/>
            <a:ext cx="6812043" cy="5537900"/>
            <a:chOff x="0" y="0"/>
            <a:chExt cx="3891711" cy="3163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891711" cy="3163795"/>
            </a:xfrm>
            <a:custGeom>
              <a:avLst/>
              <a:gdLst/>
              <a:ahLst/>
              <a:cxnLst/>
              <a:rect r="r" b="b" t="t" l="l"/>
              <a:pathLst>
                <a:path h="3163795" w="3891711">
                  <a:moveTo>
                    <a:pt x="3653586" y="0"/>
                  </a:moveTo>
                  <a:lnTo>
                    <a:pt x="3891711" y="238125"/>
                  </a:lnTo>
                  <a:lnTo>
                    <a:pt x="3891711" y="2925670"/>
                  </a:lnTo>
                  <a:lnTo>
                    <a:pt x="3653586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653586" y="0"/>
                  </a:lnTo>
                  <a:close/>
                </a:path>
              </a:pathLst>
            </a:custGeom>
            <a:blipFill>
              <a:blip r:embed="rId9"/>
              <a:stretch>
                <a:fillRect l="-11009" t="0" r="-11009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88649" y="1421121"/>
            <a:ext cx="9120608" cy="243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7371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Data Cleaning &amp; Preprocessing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406608" y="2549455"/>
            <a:ext cx="7443974" cy="6708845"/>
            <a:chOff x="0" y="0"/>
            <a:chExt cx="2658112" cy="23956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58112" cy="2395611"/>
            </a:xfrm>
            <a:custGeom>
              <a:avLst/>
              <a:gdLst/>
              <a:ahLst/>
              <a:cxnLst/>
              <a:rect r="r" b="b" t="t" l="l"/>
              <a:pathLst>
                <a:path h="2395611" w="2658112">
                  <a:moveTo>
                    <a:pt x="249809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235591"/>
                  </a:lnTo>
                  <a:lnTo>
                    <a:pt x="160020" y="2395611"/>
                  </a:lnTo>
                  <a:lnTo>
                    <a:pt x="2498092" y="2395611"/>
                  </a:lnTo>
                  <a:lnTo>
                    <a:pt x="2658112" y="2235591"/>
                  </a:lnTo>
                  <a:lnTo>
                    <a:pt x="2658112" y="160020"/>
                  </a:lnTo>
                  <a:lnTo>
                    <a:pt x="249809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63500" y="6350"/>
              <a:ext cx="2531112" cy="2325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11872" y="4529931"/>
            <a:ext cx="9874160" cy="4117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29" indent="-388614" lvl="1">
              <a:lnSpc>
                <a:spcPts val="5039"/>
              </a:lnSpc>
              <a:buFont typeface="Arial"/>
              <a:buChar char="•"/>
            </a:pPr>
            <a:r>
              <a:rPr lang="en-US" sz="3599" spc="-143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Handled missing values (e.g., TotalCharges)</a:t>
            </a:r>
          </a:p>
          <a:p>
            <a:pPr algn="l" marL="777229" indent="-388614" lvl="1">
              <a:lnSpc>
                <a:spcPts val="5039"/>
              </a:lnSpc>
              <a:buFont typeface="Arial"/>
              <a:buChar char="•"/>
            </a:pPr>
            <a:r>
              <a:rPr lang="en-US" sz="3599" spc="-143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Converted categorical variables using encoding</a:t>
            </a:r>
          </a:p>
          <a:p>
            <a:pPr algn="l" marL="777229" indent="-388614" lvl="1">
              <a:lnSpc>
                <a:spcPts val="5039"/>
              </a:lnSpc>
              <a:buFont typeface="Arial"/>
              <a:buChar char="•"/>
            </a:pPr>
            <a:r>
              <a:rPr lang="en-US" sz="3599" spc="-143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Scaled numerical features</a:t>
            </a:r>
          </a:p>
          <a:p>
            <a:pPr algn="l" marL="777229" indent="-388614" lvl="1">
              <a:lnSpc>
                <a:spcPts val="5039"/>
              </a:lnSpc>
              <a:buFont typeface="Arial"/>
              <a:buChar char="•"/>
            </a:pPr>
            <a:r>
              <a:rPr lang="en-US" sz="3599" spc="-143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Selected top 10 features using feature importance from Decision Tree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12393173" y="3134927"/>
            <a:ext cx="5894827" cy="5537900"/>
            <a:chOff x="0" y="0"/>
            <a:chExt cx="3367707" cy="31637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67707" cy="3163795"/>
            </a:xfrm>
            <a:custGeom>
              <a:avLst/>
              <a:gdLst/>
              <a:ahLst/>
              <a:cxnLst/>
              <a:rect r="r" b="b" t="t" l="l"/>
              <a:pathLst>
                <a:path h="3163795" w="3367707">
                  <a:moveTo>
                    <a:pt x="3129582" y="0"/>
                  </a:moveTo>
                  <a:lnTo>
                    <a:pt x="3367707" y="238125"/>
                  </a:lnTo>
                  <a:lnTo>
                    <a:pt x="3367707" y="2925670"/>
                  </a:lnTo>
                  <a:lnTo>
                    <a:pt x="3129582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29582" y="0"/>
                  </a:lnTo>
                  <a:close/>
                </a:path>
              </a:pathLst>
            </a:custGeom>
            <a:blipFill>
              <a:blip r:embed="rId7"/>
              <a:stretch>
                <a:fillRect l="-33506" t="0" r="-33506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947798" y="2480482"/>
            <a:ext cx="6311502" cy="3039453"/>
            <a:chOff x="0" y="0"/>
            <a:chExt cx="2361822" cy="11373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61822" cy="1137391"/>
            </a:xfrm>
            <a:custGeom>
              <a:avLst/>
              <a:gdLst/>
              <a:ahLst/>
              <a:cxnLst/>
              <a:rect r="r" b="b" t="t" l="l"/>
              <a:pathLst>
                <a:path h="1137391" w="2361822">
                  <a:moveTo>
                    <a:pt x="220180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977371"/>
                  </a:lnTo>
                  <a:lnTo>
                    <a:pt x="160020" y="1137391"/>
                  </a:lnTo>
                  <a:lnTo>
                    <a:pt x="2201802" y="1137391"/>
                  </a:lnTo>
                  <a:lnTo>
                    <a:pt x="2361822" y="977371"/>
                  </a:lnTo>
                  <a:lnTo>
                    <a:pt x="2361822" y="160020"/>
                  </a:lnTo>
                  <a:lnTo>
                    <a:pt x="220180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63500" y="6350"/>
              <a:ext cx="2234822" cy="106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895179" y="2133809"/>
            <a:ext cx="4528649" cy="3285313"/>
            <a:chOff x="0" y="0"/>
            <a:chExt cx="4361143" cy="31637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61143" cy="3163795"/>
            </a:xfrm>
            <a:custGeom>
              <a:avLst/>
              <a:gdLst/>
              <a:ahLst/>
              <a:cxnLst/>
              <a:rect r="r" b="b" t="t" l="l"/>
              <a:pathLst>
                <a:path h="3163795" w="4361143">
                  <a:moveTo>
                    <a:pt x="4123018" y="0"/>
                  </a:moveTo>
                  <a:lnTo>
                    <a:pt x="4361143" y="238125"/>
                  </a:lnTo>
                  <a:lnTo>
                    <a:pt x="4361143" y="2925670"/>
                  </a:lnTo>
                  <a:lnTo>
                    <a:pt x="4123018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123018" y="0"/>
                  </a:lnTo>
                  <a:close/>
                </a:path>
              </a:pathLst>
            </a:custGeom>
            <a:blipFill>
              <a:blip r:embed="rId7"/>
              <a:stretch>
                <a:fillRect l="0" t="-4018" r="0" b="-4018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947798" y="6218847"/>
            <a:ext cx="6311502" cy="3039453"/>
            <a:chOff x="0" y="0"/>
            <a:chExt cx="2361822" cy="11373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61822" cy="1137391"/>
            </a:xfrm>
            <a:custGeom>
              <a:avLst/>
              <a:gdLst/>
              <a:ahLst/>
              <a:cxnLst/>
              <a:rect r="r" b="b" t="t" l="l"/>
              <a:pathLst>
                <a:path h="1137391" w="2361822">
                  <a:moveTo>
                    <a:pt x="220180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977371"/>
                  </a:lnTo>
                  <a:lnTo>
                    <a:pt x="160020" y="1137391"/>
                  </a:lnTo>
                  <a:lnTo>
                    <a:pt x="2201802" y="1137391"/>
                  </a:lnTo>
                  <a:lnTo>
                    <a:pt x="2361822" y="977371"/>
                  </a:lnTo>
                  <a:lnTo>
                    <a:pt x="2361822" y="160020"/>
                  </a:lnTo>
                  <a:lnTo>
                    <a:pt x="220180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63500" y="6350"/>
              <a:ext cx="2234822" cy="106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6218847"/>
            <a:ext cx="6311502" cy="3039453"/>
            <a:chOff x="0" y="0"/>
            <a:chExt cx="2361822" cy="11373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61822" cy="1137391"/>
            </a:xfrm>
            <a:custGeom>
              <a:avLst/>
              <a:gdLst/>
              <a:ahLst/>
              <a:cxnLst/>
              <a:rect r="r" b="b" t="t" l="l"/>
              <a:pathLst>
                <a:path h="1137391" w="2361822">
                  <a:moveTo>
                    <a:pt x="220180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977371"/>
                  </a:lnTo>
                  <a:lnTo>
                    <a:pt x="160020" y="1137391"/>
                  </a:lnTo>
                  <a:lnTo>
                    <a:pt x="2201802" y="1137391"/>
                  </a:lnTo>
                  <a:lnTo>
                    <a:pt x="2361822" y="977371"/>
                  </a:lnTo>
                  <a:lnTo>
                    <a:pt x="2361822" y="160020"/>
                  </a:lnTo>
                  <a:lnTo>
                    <a:pt x="220180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63500" y="6350"/>
              <a:ext cx="2234822" cy="106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460790" y="6058298"/>
            <a:ext cx="4434389" cy="3428774"/>
            <a:chOff x="0" y="0"/>
            <a:chExt cx="4361143" cy="33721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361143" cy="3372138"/>
            </a:xfrm>
            <a:custGeom>
              <a:avLst/>
              <a:gdLst/>
              <a:ahLst/>
              <a:cxnLst/>
              <a:rect r="r" b="b" t="t" l="l"/>
              <a:pathLst>
                <a:path h="3372138" w="4361143">
                  <a:moveTo>
                    <a:pt x="4123018" y="0"/>
                  </a:moveTo>
                  <a:lnTo>
                    <a:pt x="4361143" y="238125"/>
                  </a:lnTo>
                  <a:lnTo>
                    <a:pt x="4361143" y="3134013"/>
                  </a:lnTo>
                  <a:lnTo>
                    <a:pt x="4123018" y="3372138"/>
                  </a:lnTo>
                  <a:lnTo>
                    <a:pt x="238125" y="3372138"/>
                  </a:lnTo>
                  <a:lnTo>
                    <a:pt x="0" y="313401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123018" y="0"/>
                  </a:lnTo>
                  <a:close/>
                </a:path>
              </a:pathLst>
            </a:custGeom>
            <a:blipFill>
              <a:blip r:embed="rId8"/>
              <a:stretch>
                <a:fillRect l="-7919" t="0" r="-7919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095204" y="6058591"/>
            <a:ext cx="4587415" cy="3327944"/>
            <a:chOff x="0" y="0"/>
            <a:chExt cx="4361143" cy="31637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361143" cy="3163795"/>
            </a:xfrm>
            <a:custGeom>
              <a:avLst/>
              <a:gdLst/>
              <a:ahLst/>
              <a:cxnLst/>
              <a:rect r="r" b="b" t="t" l="l"/>
              <a:pathLst>
                <a:path h="3163795" w="4361143">
                  <a:moveTo>
                    <a:pt x="4123018" y="0"/>
                  </a:moveTo>
                  <a:lnTo>
                    <a:pt x="4361143" y="238125"/>
                  </a:lnTo>
                  <a:lnTo>
                    <a:pt x="4361143" y="2925670"/>
                  </a:lnTo>
                  <a:lnTo>
                    <a:pt x="4123018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123018" y="0"/>
                  </a:lnTo>
                  <a:close/>
                </a:path>
              </a:pathLst>
            </a:custGeom>
            <a:blipFill>
              <a:blip r:embed="rId9"/>
              <a:stretch>
                <a:fillRect l="-7122" t="0" r="-7122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668289" y="2691671"/>
            <a:ext cx="7550615" cy="208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4"/>
              </a:lnSpc>
            </a:pPr>
            <a:r>
              <a:rPr lang="en-US" sz="6338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Exploratory Data Analysis (EDA)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03549" y="2482043"/>
            <a:ext cx="3596862" cy="218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spc="-123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Month-to-month contracts had highest churn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4350294" y="6587318"/>
            <a:ext cx="3596862" cy="234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-131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Shorter tenures linked to higher churn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582524" y="7062128"/>
            <a:ext cx="3596862" cy="281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-91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Customers using Fiber optic internet are churning at higher rates compared to those using DSL or no internet service.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668289" y="6123597"/>
            <a:ext cx="3596862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111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Churn by Internet service Type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103549" y="5935002"/>
            <a:ext cx="3596862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b="true" sz="3599" spc="-143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Churn by Tenure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43681" y="1878502"/>
            <a:ext cx="3596862" cy="60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 spc="-131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Churn by Contract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409564" y="2760151"/>
            <a:ext cx="6618175" cy="217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0"/>
              </a:lnSpc>
            </a:pPr>
            <a:r>
              <a:rPr lang="en-US" sz="7405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Model Building</a:t>
            </a:r>
          </a:p>
          <a:p>
            <a:pPr algn="l">
              <a:lnSpc>
                <a:spcPts val="45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-503090" y="2753337"/>
            <a:ext cx="7052648" cy="6504963"/>
            <a:chOff x="0" y="0"/>
            <a:chExt cx="2518377" cy="23228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18377" cy="2322808"/>
            </a:xfrm>
            <a:custGeom>
              <a:avLst/>
              <a:gdLst/>
              <a:ahLst/>
              <a:cxnLst/>
              <a:rect r="r" b="b" t="t" l="l"/>
              <a:pathLst>
                <a:path h="2322808" w="2518377">
                  <a:moveTo>
                    <a:pt x="235835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162788"/>
                  </a:lnTo>
                  <a:lnTo>
                    <a:pt x="160020" y="2322808"/>
                  </a:lnTo>
                  <a:lnTo>
                    <a:pt x="2358357" y="2322808"/>
                  </a:lnTo>
                  <a:lnTo>
                    <a:pt x="2518377" y="2162788"/>
                  </a:lnTo>
                  <a:lnTo>
                    <a:pt x="2518377" y="160020"/>
                  </a:lnTo>
                  <a:lnTo>
                    <a:pt x="235835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63500" y="-31750"/>
              <a:ext cx="2391377" cy="2291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7692" indent="-323846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66070" y="3413759"/>
            <a:ext cx="4734851" cy="302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0" indent="-367025" lvl="1">
              <a:lnSpc>
                <a:spcPts val="4759"/>
              </a:lnSpc>
              <a:buFont typeface="Arial"/>
              <a:buChar char="•"/>
            </a:pPr>
            <a:r>
              <a:rPr lang="en-US" sz="3399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Logistic Regression</a:t>
            </a:r>
          </a:p>
          <a:p>
            <a:pPr algn="l" marL="734050" indent="-367025" lvl="1">
              <a:lnSpc>
                <a:spcPts val="4759"/>
              </a:lnSpc>
              <a:buFont typeface="Arial"/>
              <a:buChar char="•"/>
            </a:pPr>
            <a:r>
              <a:rPr lang="en-US" sz="3399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Baseline Decision Tree</a:t>
            </a:r>
          </a:p>
          <a:p>
            <a:pPr algn="l" marL="734050" indent="-367025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-13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Optimized Decision Tree (GridSearchCV)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6634" y="2629512"/>
            <a:ext cx="4734851" cy="72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-159" strike="noStrike" u="none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Models Trained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6070" y="6499599"/>
            <a:ext cx="4734851" cy="72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 spc="-159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Train-Test Split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6070" y="8506512"/>
            <a:ext cx="4734851" cy="10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-119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Accuracy, Recall, ROC AUC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6070" y="7825730"/>
            <a:ext cx="4734851" cy="72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-159" strike="noStrike" u="none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Evaluation Metric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242889" y="2753337"/>
            <a:ext cx="3473345" cy="6504963"/>
            <a:chOff x="0" y="0"/>
            <a:chExt cx="1824099" cy="34162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24099" cy="3416217"/>
            </a:xfrm>
            <a:custGeom>
              <a:avLst/>
              <a:gdLst/>
              <a:ahLst/>
              <a:cxnLst/>
              <a:rect r="r" b="b" t="t" l="l"/>
              <a:pathLst>
                <a:path h="3416217" w="1824099">
                  <a:moveTo>
                    <a:pt x="1585974" y="0"/>
                  </a:moveTo>
                  <a:lnTo>
                    <a:pt x="1824099" y="238125"/>
                  </a:lnTo>
                  <a:lnTo>
                    <a:pt x="1824099" y="3178092"/>
                  </a:lnTo>
                  <a:lnTo>
                    <a:pt x="1585974" y="3416217"/>
                  </a:lnTo>
                  <a:lnTo>
                    <a:pt x="238125" y="3416217"/>
                  </a:lnTo>
                  <a:lnTo>
                    <a:pt x="0" y="317809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585974" y="0"/>
                  </a:lnTo>
                  <a:close/>
                </a:path>
              </a:pathLst>
            </a:custGeom>
            <a:blipFill>
              <a:blip r:embed="rId7"/>
              <a:stretch>
                <a:fillRect l="-90549" t="0" r="-90549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429008" y="5143500"/>
            <a:ext cx="5718497" cy="4114800"/>
            <a:chOff x="0" y="0"/>
            <a:chExt cx="3003187" cy="21609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003187" cy="2160973"/>
            </a:xfrm>
            <a:custGeom>
              <a:avLst/>
              <a:gdLst/>
              <a:ahLst/>
              <a:cxnLst/>
              <a:rect r="r" b="b" t="t" l="l"/>
              <a:pathLst>
                <a:path h="2160973" w="3003187">
                  <a:moveTo>
                    <a:pt x="2765062" y="0"/>
                  </a:moveTo>
                  <a:lnTo>
                    <a:pt x="3003187" y="238125"/>
                  </a:lnTo>
                  <a:lnTo>
                    <a:pt x="3003187" y="1922848"/>
                  </a:lnTo>
                  <a:lnTo>
                    <a:pt x="2765062" y="2160973"/>
                  </a:lnTo>
                  <a:lnTo>
                    <a:pt x="238125" y="2160973"/>
                  </a:lnTo>
                  <a:lnTo>
                    <a:pt x="0" y="192284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2765062" y="0"/>
                  </a:lnTo>
                  <a:close/>
                </a:path>
              </a:pathLst>
            </a:custGeom>
            <a:blipFill>
              <a:blip r:embed="rId8"/>
              <a:stretch>
                <a:fillRect l="-13960" t="0" r="-13960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028700" y="7131425"/>
            <a:ext cx="4734851" cy="5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-119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80-20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5663749"/>
            <a:ext cx="5070435" cy="3594041"/>
            <a:chOff x="0" y="0"/>
            <a:chExt cx="1810563" cy="1283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10563" cy="1283369"/>
            </a:xfrm>
            <a:custGeom>
              <a:avLst/>
              <a:gdLst/>
              <a:ahLst/>
              <a:cxnLst/>
              <a:rect r="r" b="b" t="t" l="l"/>
              <a:pathLst>
                <a:path h="1283369" w="1810563">
                  <a:moveTo>
                    <a:pt x="165054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123349"/>
                  </a:lnTo>
                  <a:lnTo>
                    <a:pt x="160020" y="1283369"/>
                  </a:lnTo>
                  <a:lnTo>
                    <a:pt x="1650543" y="1283369"/>
                  </a:lnTo>
                  <a:lnTo>
                    <a:pt x="1810563" y="1123349"/>
                  </a:lnTo>
                  <a:lnTo>
                    <a:pt x="1810563" y="160020"/>
                  </a:lnTo>
                  <a:lnTo>
                    <a:pt x="165054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63500" y="6350"/>
              <a:ext cx="1683563" cy="1213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08782" y="5665795"/>
            <a:ext cx="5070435" cy="3594041"/>
            <a:chOff x="0" y="0"/>
            <a:chExt cx="1810563" cy="12833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10563" cy="1283369"/>
            </a:xfrm>
            <a:custGeom>
              <a:avLst/>
              <a:gdLst/>
              <a:ahLst/>
              <a:cxnLst/>
              <a:rect r="r" b="b" t="t" l="l"/>
              <a:pathLst>
                <a:path h="1283369" w="1810563">
                  <a:moveTo>
                    <a:pt x="165054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123349"/>
                  </a:lnTo>
                  <a:lnTo>
                    <a:pt x="160020" y="1283369"/>
                  </a:lnTo>
                  <a:lnTo>
                    <a:pt x="1650543" y="1283369"/>
                  </a:lnTo>
                  <a:lnTo>
                    <a:pt x="1810563" y="1123349"/>
                  </a:lnTo>
                  <a:lnTo>
                    <a:pt x="1810563" y="160020"/>
                  </a:lnTo>
                  <a:lnTo>
                    <a:pt x="165054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63500" y="6350"/>
              <a:ext cx="1683563" cy="1213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88865" y="5665795"/>
            <a:ext cx="5070435" cy="3594041"/>
            <a:chOff x="0" y="0"/>
            <a:chExt cx="1810563" cy="12833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10563" cy="1283369"/>
            </a:xfrm>
            <a:custGeom>
              <a:avLst/>
              <a:gdLst/>
              <a:ahLst/>
              <a:cxnLst/>
              <a:rect r="r" b="b" t="t" l="l"/>
              <a:pathLst>
                <a:path h="1283369" w="1810563">
                  <a:moveTo>
                    <a:pt x="165054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123349"/>
                  </a:lnTo>
                  <a:lnTo>
                    <a:pt x="160020" y="1283369"/>
                  </a:lnTo>
                  <a:lnTo>
                    <a:pt x="1650543" y="1283369"/>
                  </a:lnTo>
                  <a:lnTo>
                    <a:pt x="1810563" y="1123349"/>
                  </a:lnTo>
                  <a:lnTo>
                    <a:pt x="1810563" y="160020"/>
                  </a:lnTo>
                  <a:lnTo>
                    <a:pt x="165054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63500" y="6350"/>
              <a:ext cx="1683563" cy="1213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3842313"/>
            <a:ext cx="4932849" cy="3875552"/>
            <a:chOff x="0" y="0"/>
            <a:chExt cx="2226310" cy="174912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26310" cy="1749127"/>
            </a:xfrm>
            <a:custGeom>
              <a:avLst/>
              <a:gdLst/>
              <a:ahLst/>
              <a:cxnLst/>
              <a:rect r="r" b="b" t="t" l="l"/>
              <a:pathLst>
                <a:path h="1749127" w="2226310">
                  <a:moveTo>
                    <a:pt x="1988185" y="0"/>
                  </a:moveTo>
                  <a:lnTo>
                    <a:pt x="2226310" y="238125"/>
                  </a:lnTo>
                  <a:lnTo>
                    <a:pt x="2226310" y="1511002"/>
                  </a:lnTo>
                  <a:lnTo>
                    <a:pt x="1988185" y="1749127"/>
                  </a:lnTo>
                  <a:lnTo>
                    <a:pt x="238125" y="1749127"/>
                  </a:lnTo>
                  <a:lnTo>
                    <a:pt x="0" y="151100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988185" y="0"/>
                  </a:lnTo>
                  <a:close/>
                </a:path>
              </a:pathLst>
            </a:custGeom>
            <a:blipFill>
              <a:blip r:embed="rId7"/>
              <a:stretch>
                <a:fillRect l="-10668" t="0" r="-10668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264549" y="3720506"/>
            <a:ext cx="5310429" cy="3886485"/>
            <a:chOff x="0" y="0"/>
            <a:chExt cx="2062539" cy="15094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62539" cy="1509488"/>
            </a:xfrm>
            <a:custGeom>
              <a:avLst/>
              <a:gdLst/>
              <a:ahLst/>
              <a:cxnLst/>
              <a:rect r="r" b="b" t="t" l="l"/>
              <a:pathLst>
                <a:path h="1509488" w="2062539">
                  <a:moveTo>
                    <a:pt x="1824414" y="0"/>
                  </a:moveTo>
                  <a:lnTo>
                    <a:pt x="2062539" y="238125"/>
                  </a:lnTo>
                  <a:lnTo>
                    <a:pt x="2062539" y="1271363"/>
                  </a:lnTo>
                  <a:lnTo>
                    <a:pt x="1824414" y="1509488"/>
                  </a:lnTo>
                  <a:lnTo>
                    <a:pt x="238125" y="1509488"/>
                  </a:lnTo>
                  <a:lnTo>
                    <a:pt x="0" y="127136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824414" y="0"/>
                  </a:lnTo>
                  <a:close/>
                </a:path>
              </a:pathLst>
            </a:custGeom>
            <a:blipFill>
              <a:blip r:embed="rId8"/>
              <a:stretch>
                <a:fillRect l="0" t="-4740" r="0" b="-474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1831225" y="3720506"/>
            <a:ext cx="5778382" cy="3886485"/>
            <a:chOff x="0" y="0"/>
            <a:chExt cx="2486917" cy="167267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486917" cy="1672677"/>
            </a:xfrm>
            <a:custGeom>
              <a:avLst/>
              <a:gdLst/>
              <a:ahLst/>
              <a:cxnLst/>
              <a:rect r="r" b="b" t="t" l="l"/>
              <a:pathLst>
                <a:path h="1672677" w="2486917">
                  <a:moveTo>
                    <a:pt x="2248792" y="0"/>
                  </a:moveTo>
                  <a:lnTo>
                    <a:pt x="2486917" y="238125"/>
                  </a:lnTo>
                  <a:lnTo>
                    <a:pt x="2486917" y="1434552"/>
                  </a:lnTo>
                  <a:lnTo>
                    <a:pt x="2248792" y="1672677"/>
                  </a:lnTo>
                  <a:lnTo>
                    <a:pt x="238125" y="1672677"/>
                  </a:lnTo>
                  <a:lnTo>
                    <a:pt x="0" y="143455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2248792" y="0"/>
                  </a:lnTo>
                  <a:close/>
                </a:path>
              </a:pathLst>
            </a:custGeom>
            <a:blipFill>
              <a:blip r:embed="rId9"/>
              <a:stretch>
                <a:fillRect l="-1937" t="0" r="-1937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028700" y="2002361"/>
            <a:ext cx="10802525" cy="182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9"/>
              </a:lnSpc>
            </a:pPr>
            <a:r>
              <a:rPr lang="en-US" sz="8129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Model Performance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52500" y="8577919"/>
            <a:ext cx="4120024" cy="51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111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Accuracy: 80%, Recall: 54%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2500" y="7905284"/>
            <a:ext cx="412002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 spc="-143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Logistic Regression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12493" y="8577919"/>
            <a:ext cx="4214541" cy="51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-111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Accuracy: 74%, Recall: 68%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429963" y="7905284"/>
            <a:ext cx="4979602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 spc="-143" strike="noStrike" u="none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Baseline Decision Tree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574978" y="8577919"/>
            <a:ext cx="6608782" cy="51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-111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Accuracy: 77%, Recall: 73%, ROC AUC: 0.83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086441" y="7905284"/>
            <a:ext cx="5275282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 spc="-143" strike="noStrike" u="none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Optimized Decision Tree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1864"/>
            <a:ext cx="2704510" cy="416836"/>
            <a:chOff x="0" y="0"/>
            <a:chExt cx="712299" cy="109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299" cy="109784"/>
            </a:xfrm>
            <a:custGeom>
              <a:avLst/>
              <a:gdLst/>
              <a:ahLst/>
              <a:cxnLst/>
              <a:rect r="r" b="b" t="t" l="l"/>
              <a:pathLst>
                <a:path h="109784" w="712299">
                  <a:moveTo>
                    <a:pt x="54892" y="0"/>
                  </a:moveTo>
                  <a:lnTo>
                    <a:pt x="657407" y="0"/>
                  </a:lnTo>
                  <a:cubicBezTo>
                    <a:pt x="671965" y="0"/>
                    <a:pt x="685927" y="5783"/>
                    <a:pt x="696221" y="16077"/>
                  </a:cubicBezTo>
                  <a:cubicBezTo>
                    <a:pt x="706516" y="26372"/>
                    <a:pt x="712299" y="40334"/>
                    <a:pt x="712299" y="54892"/>
                  </a:cubicBezTo>
                  <a:lnTo>
                    <a:pt x="712299" y="54892"/>
                  </a:lnTo>
                  <a:cubicBezTo>
                    <a:pt x="712299" y="85208"/>
                    <a:pt x="687723" y="109784"/>
                    <a:pt x="657407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299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3495" y="720860"/>
            <a:ext cx="181129" cy="198844"/>
          </a:xfrm>
          <a:custGeom>
            <a:avLst/>
            <a:gdLst/>
            <a:ahLst/>
            <a:cxnLst/>
            <a:rect r="r" b="b" t="t" l="l"/>
            <a:pathLst>
              <a:path h="198844" w="181129">
                <a:moveTo>
                  <a:pt x="0" y="0"/>
                </a:moveTo>
                <a:lnTo>
                  <a:pt x="181129" y="0"/>
                </a:lnTo>
                <a:lnTo>
                  <a:pt x="181129" y="198844"/>
                </a:lnTo>
                <a:lnTo>
                  <a:pt x="0" y="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58984" y="611864"/>
            <a:ext cx="1179483" cy="416836"/>
            <a:chOff x="0" y="0"/>
            <a:chExt cx="310646" cy="1097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0646" cy="109784"/>
            </a:xfrm>
            <a:custGeom>
              <a:avLst/>
              <a:gdLst/>
              <a:ahLst/>
              <a:cxnLst/>
              <a:rect r="r" b="b" t="t" l="l"/>
              <a:pathLst>
                <a:path h="109784" w="310646">
                  <a:moveTo>
                    <a:pt x="54892" y="0"/>
                  </a:moveTo>
                  <a:lnTo>
                    <a:pt x="255754" y="0"/>
                  </a:lnTo>
                  <a:cubicBezTo>
                    <a:pt x="286070" y="0"/>
                    <a:pt x="310646" y="24576"/>
                    <a:pt x="310646" y="54892"/>
                  </a:cubicBezTo>
                  <a:lnTo>
                    <a:pt x="310646" y="54892"/>
                  </a:lnTo>
                  <a:cubicBezTo>
                    <a:pt x="310646" y="69450"/>
                    <a:pt x="304862" y="83412"/>
                    <a:pt x="294568" y="93706"/>
                  </a:cubicBezTo>
                  <a:cubicBezTo>
                    <a:pt x="284274" y="104001"/>
                    <a:pt x="270312" y="109784"/>
                    <a:pt x="255754" y="109784"/>
                  </a:cubicBezTo>
                  <a:lnTo>
                    <a:pt x="54892" y="109784"/>
                  </a:lnTo>
                  <a:cubicBezTo>
                    <a:pt x="40334" y="109784"/>
                    <a:pt x="26372" y="104001"/>
                    <a:pt x="16077" y="93706"/>
                  </a:cubicBezTo>
                  <a:cubicBezTo>
                    <a:pt x="5783" y="83412"/>
                    <a:pt x="0" y="69450"/>
                    <a:pt x="0" y="54892"/>
                  </a:cubicBezTo>
                  <a:lnTo>
                    <a:pt x="0" y="54892"/>
                  </a:lnTo>
                  <a:cubicBezTo>
                    <a:pt x="0" y="40334"/>
                    <a:pt x="5783" y="26372"/>
                    <a:pt x="16077" y="16077"/>
                  </a:cubicBezTo>
                  <a:cubicBezTo>
                    <a:pt x="26372" y="5783"/>
                    <a:pt x="40334" y="0"/>
                    <a:pt x="54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0646" cy="14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42464" y="611864"/>
            <a:ext cx="416836" cy="4168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954260" y="755908"/>
            <a:ext cx="193244" cy="128749"/>
          </a:xfrm>
          <a:custGeom>
            <a:avLst/>
            <a:gdLst/>
            <a:ahLst/>
            <a:cxnLst/>
            <a:rect r="r" b="b" t="t" l="l"/>
            <a:pathLst>
              <a:path h="128749" w="193244">
                <a:moveTo>
                  <a:pt x="0" y="0"/>
                </a:moveTo>
                <a:lnTo>
                  <a:pt x="193244" y="0"/>
                </a:lnTo>
                <a:lnTo>
                  <a:pt x="193244" y="128749"/>
                </a:lnTo>
                <a:lnTo>
                  <a:pt x="0" y="12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5049" y="1536447"/>
            <a:ext cx="11273245" cy="70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</a:pPr>
            <a:r>
              <a:rPr lang="en-US" sz="6011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Feature Importance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503472" y="2538116"/>
            <a:ext cx="6877137" cy="4714531"/>
            <a:chOff x="0" y="0"/>
            <a:chExt cx="2455705" cy="16834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55705" cy="1683476"/>
            </a:xfrm>
            <a:custGeom>
              <a:avLst/>
              <a:gdLst/>
              <a:ahLst/>
              <a:cxnLst/>
              <a:rect r="r" b="b" t="t" l="l"/>
              <a:pathLst>
                <a:path h="1683476" w="2455705">
                  <a:moveTo>
                    <a:pt x="229568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23456"/>
                  </a:lnTo>
                  <a:lnTo>
                    <a:pt x="160020" y="1683476"/>
                  </a:lnTo>
                  <a:lnTo>
                    <a:pt x="2295685" y="1683476"/>
                  </a:lnTo>
                  <a:lnTo>
                    <a:pt x="2455705" y="1523456"/>
                  </a:lnTo>
                  <a:lnTo>
                    <a:pt x="2455705" y="160020"/>
                  </a:lnTo>
                  <a:lnTo>
                    <a:pt x="229568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63500" y="6350"/>
              <a:ext cx="2328705" cy="1613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188" y="2830469"/>
            <a:ext cx="7246220" cy="68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5750" spc="172">
                <a:solidFill>
                  <a:srgbClr val="FF8C8C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Top 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42113" y="657054"/>
            <a:ext cx="813226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78436" y="657054"/>
            <a:ext cx="75194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 spc="-56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67106" y="657054"/>
            <a:ext cx="928073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Services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86033" y="657054"/>
            <a:ext cx="923532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31904" y="657054"/>
            <a:ext cx="917404" cy="2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3B4C7D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914335" y="2538116"/>
            <a:ext cx="6877137" cy="4714531"/>
            <a:chOff x="0" y="0"/>
            <a:chExt cx="2455705" cy="168347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55705" cy="1683476"/>
            </a:xfrm>
            <a:custGeom>
              <a:avLst/>
              <a:gdLst/>
              <a:ahLst/>
              <a:cxnLst/>
              <a:rect r="r" b="b" t="t" l="l"/>
              <a:pathLst>
                <a:path h="1683476" w="2455705">
                  <a:moveTo>
                    <a:pt x="229568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23456"/>
                  </a:lnTo>
                  <a:lnTo>
                    <a:pt x="160020" y="1683476"/>
                  </a:lnTo>
                  <a:lnTo>
                    <a:pt x="2295685" y="1683476"/>
                  </a:lnTo>
                  <a:lnTo>
                    <a:pt x="2455705" y="1523456"/>
                  </a:lnTo>
                  <a:lnTo>
                    <a:pt x="2455705" y="160020"/>
                  </a:lnTo>
                  <a:lnTo>
                    <a:pt x="229568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B4C7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63500" y="6350"/>
              <a:ext cx="2328705" cy="1613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0" y="4332038"/>
            <a:ext cx="6373665" cy="2472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681" indent="-744840" lvl="1">
              <a:lnSpc>
                <a:spcPts val="9659"/>
              </a:lnSpc>
              <a:buFont typeface="Arial"/>
              <a:buChar char="•"/>
            </a:pPr>
            <a:r>
              <a:rPr lang="en-US" sz="6899" spc="-27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Contract</a:t>
            </a:r>
          </a:p>
          <a:p>
            <a:pPr algn="l" marL="1489681" indent="-744840" lvl="1">
              <a:lnSpc>
                <a:spcPts val="9659"/>
              </a:lnSpc>
              <a:spcBef>
                <a:spcPct val="0"/>
              </a:spcBef>
              <a:buFont typeface="Arial"/>
              <a:buChar char="•"/>
            </a:pPr>
            <a:r>
              <a:rPr lang="en-US" sz="6899" spc="-275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Tenure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75127" y="4455896"/>
            <a:ext cx="8802715" cy="2472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89681" indent="-744840" lvl="1">
              <a:lnSpc>
                <a:spcPts val="9659"/>
              </a:lnSpc>
              <a:spcBef>
                <a:spcPct val="0"/>
              </a:spcBef>
              <a:buFont typeface="Arial"/>
              <a:buChar char="•"/>
            </a:pPr>
            <a:r>
              <a:rPr lang="en-US" sz="6899" spc="-275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InternetService</a:t>
            </a:r>
          </a:p>
          <a:p>
            <a:pPr algn="l" marL="1489681" indent="-744840" lvl="1">
              <a:lnSpc>
                <a:spcPts val="9659"/>
              </a:lnSpc>
              <a:spcBef>
                <a:spcPct val="0"/>
              </a:spcBef>
              <a:buFont typeface="Arial"/>
              <a:buChar char="•"/>
            </a:pPr>
            <a:r>
              <a:rPr lang="en-US" sz="6899" spc="-275" strike="noStrike" u="none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TechSupport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6625262" y="8624262"/>
            <a:ext cx="634038" cy="634038"/>
          </a:xfrm>
          <a:custGeom>
            <a:avLst/>
            <a:gdLst/>
            <a:ahLst/>
            <a:cxnLst/>
            <a:rect r="r" b="b" t="t" l="l"/>
            <a:pathLst>
              <a:path h="634038" w="634038">
                <a:moveTo>
                  <a:pt x="0" y="0"/>
                </a:moveTo>
                <a:lnTo>
                  <a:pt x="634038" y="0"/>
                </a:lnTo>
                <a:lnTo>
                  <a:pt x="634038" y="634038"/>
                </a:lnTo>
                <a:lnTo>
                  <a:pt x="0" y="634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407327" y="2538116"/>
            <a:ext cx="3473345" cy="4714531"/>
            <a:chOff x="0" y="0"/>
            <a:chExt cx="1824099" cy="247593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24099" cy="2475934"/>
            </a:xfrm>
            <a:custGeom>
              <a:avLst/>
              <a:gdLst/>
              <a:ahLst/>
              <a:cxnLst/>
              <a:rect r="r" b="b" t="t" l="l"/>
              <a:pathLst>
                <a:path h="2475934" w="1824099">
                  <a:moveTo>
                    <a:pt x="1585974" y="0"/>
                  </a:moveTo>
                  <a:lnTo>
                    <a:pt x="1824099" y="238125"/>
                  </a:lnTo>
                  <a:lnTo>
                    <a:pt x="1824099" y="2237809"/>
                  </a:lnTo>
                  <a:lnTo>
                    <a:pt x="1585974" y="2475934"/>
                  </a:lnTo>
                  <a:lnTo>
                    <a:pt x="238125" y="2475934"/>
                  </a:lnTo>
                  <a:lnTo>
                    <a:pt x="0" y="223780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585974" y="0"/>
                  </a:lnTo>
                  <a:close/>
                </a:path>
              </a:pathLst>
            </a:custGeom>
            <a:blipFill>
              <a:blip r:embed="rId9"/>
              <a:stretch>
                <a:fillRect l="-63112" t="0" r="-63112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DAGp3RAvHe8</dc:identifier>
  <dcterms:modified xsi:type="dcterms:W3CDTF">2011-08-01T06:04:30Z</dcterms:modified>
  <cp:revision>1</cp:revision>
  <dc:title>Blue and White Futuristic Deep Learning Presentation</dc:title>
</cp:coreProperties>
</file>